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05" r:id="rId1"/>
  </p:sldMasterIdLst>
  <p:notesMasterIdLst>
    <p:notesMasterId r:id="rId15"/>
  </p:notesMasterIdLst>
  <p:handoutMasterIdLst>
    <p:handoutMasterId r:id="rId16"/>
  </p:handoutMasterIdLst>
  <p:sldIdLst>
    <p:sldId id="779" r:id="rId2"/>
    <p:sldId id="780" r:id="rId3"/>
    <p:sldId id="781" r:id="rId4"/>
    <p:sldId id="793" r:id="rId5"/>
    <p:sldId id="743" r:id="rId6"/>
    <p:sldId id="788" r:id="rId7"/>
    <p:sldId id="794" r:id="rId8"/>
    <p:sldId id="796" r:id="rId9"/>
    <p:sldId id="797" r:id="rId10"/>
    <p:sldId id="798" r:id="rId11"/>
    <p:sldId id="799" r:id="rId12"/>
    <p:sldId id="800" r:id="rId13"/>
    <p:sldId id="795" r:id="rId14"/>
  </p:sldIdLst>
  <p:sldSz cx="9144000" cy="6858000" type="screen4x3"/>
  <p:notesSz cx="6797675" cy="9928225"/>
  <p:custDataLst>
    <p:tags r:id="rId1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D0D6FDB-70DA-4F9A-AB93-26350F1C766F}">
          <p14:sldIdLst>
            <p14:sldId id="779"/>
            <p14:sldId id="780"/>
            <p14:sldId id="781"/>
            <p14:sldId id="793"/>
            <p14:sldId id="743"/>
          </p14:sldIdLst>
        </p14:section>
        <p14:section name="Раздел без заголовка" id="{A78CE58E-0628-4B93-9E81-3960F0813CC8}">
          <p14:sldIdLst>
            <p14:sldId id="788"/>
            <p14:sldId id="794"/>
            <p14:sldId id="796"/>
            <p14:sldId id="797"/>
            <p14:sldId id="798"/>
            <p14:sldId id="799"/>
            <p14:sldId id="800"/>
            <p14:sldId id="7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AA3"/>
    <a:srgbClr val="E37735"/>
    <a:srgbClr val="FFCC66"/>
    <a:srgbClr val="CAEAFE"/>
    <a:srgbClr val="00427A"/>
    <a:srgbClr val="003366"/>
    <a:srgbClr val="000000"/>
    <a:srgbClr val="FFFFCC"/>
    <a:srgbClr val="13673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126" autoAdjust="0"/>
    <p:restoredTop sz="94286" autoAdjust="0"/>
  </p:normalViewPr>
  <p:slideViewPr>
    <p:cSldViewPr>
      <p:cViewPr>
        <p:scale>
          <a:sx n="119" d="100"/>
          <a:sy n="119" d="100"/>
        </p:scale>
        <p:origin x="-972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403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644" cy="49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defTabSz="921430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28" y="1"/>
            <a:ext cx="2944644" cy="49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21430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978"/>
            <a:ext cx="2944644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921430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28" y="9429978"/>
            <a:ext cx="2944644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21430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fld id="{FFF95D32-19C3-4A76-A9B8-B22CD36D6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16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644" cy="49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defTabSz="921430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28" y="1"/>
            <a:ext cx="2944644" cy="49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21430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411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2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7" y="4715789"/>
            <a:ext cx="5439101" cy="446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2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978"/>
            <a:ext cx="2944644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921430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2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28" y="9429978"/>
            <a:ext cx="2944644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21430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fld id="{AE16173F-3208-4D03-AFAF-CE72CDDA2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65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6173F-3208-4D03-AFAF-CE72CDDA2D2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5558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6173F-3208-4D03-AFAF-CE72CDDA2D2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25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6173F-3208-4D03-AFAF-CE72CDDA2D2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25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6173F-3208-4D03-AFAF-CE72CDDA2D2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25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6173F-3208-4D03-AFAF-CE72CDDA2D2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25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6173F-3208-4D03-AFAF-CE72CDDA2D2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555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6173F-3208-4D03-AFAF-CE72CDDA2D2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555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6173F-3208-4D03-AFAF-CE72CDDA2D2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1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6173F-3208-4D03-AFAF-CE72CDDA2D2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1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6173F-3208-4D03-AFAF-CE72CDDA2D2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25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6173F-3208-4D03-AFAF-CE72CDDA2D2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25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6173F-3208-4D03-AFAF-CE72CDDA2D2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1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6173F-3208-4D03-AFAF-CE72CDDA2D2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25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87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64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87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74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0669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4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40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54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41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1928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1721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524625"/>
            <a:ext cx="79248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90360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468313" cy="6092825"/>
          </a:xfrm>
          <a:prstGeom prst="rect">
            <a:avLst/>
          </a:prstGeom>
          <a:solidFill>
            <a:srgbClr val="96B4D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0" y="5734050"/>
            <a:ext cx="468313" cy="649288"/>
          </a:xfrm>
          <a:prstGeom prst="ellipse">
            <a:avLst/>
          </a:prstGeom>
          <a:solidFill>
            <a:srgbClr val="96B4D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1484784"/>
            <a:ext cx="5004556" cy="1476164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ru-RU" sz="2400" cap="none" dirty="0">
                <a:solidFill>
                  <a:srgbClr val="002060"/>
                </a:solidFill>
                <a:latin typeface="Georgia" panose="02040502050405020303" pitchFamily="18" charset="0"/>
                <a:ea typeface="+mn-ea"/>
                <a:cs typeface="+mn-cs"/>
              </a:rPr>
              <a:t/>
            </a:r>
            <a:br>
              <a:rPr lang="ru-RU" sz="2400" cap="none" dirty="0">
                <a:solidFill>
                  <a:srgbClr val="002060"/>
                </a:solidFill>
                <a:latin typeface="Georgia" panose="02040502050405020303" pitchFamily="18" charset="0"/>
                <a:ea typeface="+mn-ea"/>
                <a:cs typeface="+mn-cs"/>
              </a:rPr>
            </a:b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556792"/>
            <a:ext cx="7703133" cy="4752528"/>
          </a:xfrm>
        </p:spPr>
        <p:txBody>
          <a:bodyPr anchor="t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Соответствия образовательных программ требованиям стандартов и законодательства в сфере образования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marL="36576" lvl="0" algn="r" fontAlgn="auto"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ct val="80000"/>
            </a:pPr>
            <a:endParaRPr lang="en-US" b="1" kern="1200" dirty="0" smtClean="0">
              <a:solidFill>
                <a:srgbClr val="E3DED1">
                  <a:shade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" lvl="0" algn="r" fontAlgn="auto"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ct val="80000"/>
            </a:pPr>
            <a:endParaRPr lang="en-US" b="1" kern="1200" dirty="0">
              <a:solidFill>
                <a:srgbClr val="E3DED1">
                  <a:shade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" lvl="0" algn="r" fontAlgn="auto"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ct val="80000"/>
            </a:pPr>
            <a:endParaRPr lang="en-US" b="1" kern="1200" dirty="0" smtClean="0">
              <a:solidFill>
                <a:srgbClr val="E3DED1">
                  <a:shade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" lvl="0" algn="r" fontAlgn="auto"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ct val="80000"/>
            </a:pPr>
            <a:r>
              <a:rPr lang="ru-RU" b="1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</a:t>
            </a:r>
            <a:r>
              <a:rPr lang="ru-RU" b="1" kern="12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начальника отдела сопровождения </a:t>
            </a:r>
          </a:p>
          <a:p>
            <a:pPr marL="36576" lvl="0" algn="r" fontAlgn="auto"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ct val="80000"/>
            </a:pPr>
            <a:r>
              <a:rPr lang="ru-RU" b="1" kern="12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 </a:t>
            </a:r>
          </a:p>
          <a:p>
            <a:pPr marL="36576" lvl="0" algn="r" fontAlgn="auto"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ct val="80000"/>
            </a:pPr>
            <a:r>
              <a:rPr lang="ru-RU" b="1" kern="12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С.М. Ткачев</a:t>
            </a:r>
          </a:p>
          <a:p>
            <a:pPr algn="ctr"/>
            <a:endParaRPr lang="ru-RU" sz="3200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3"/>
          <a:stretch/>
        </p:blipFill>
        <p:spPr bwMode="auto">
          <a:xfrm>
            <a:off x="467545" y="0"/>
            <a:ext cx="2160240" cy="87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0"/>
            <a:ext cx="6516215" cy="87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647564" y="3284984"/>
            <a:ext cx="8229600" cy="2844316"/>
          </a:xfrm>
          <a:prstGeom prst="rect">
            <a:avLst/>
          </a:prstGeom>
        </p:spPr>
        <p:txBody>
          <a:bodyPr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90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47564" y="823183"/>
            <a:ext cx="8229600" cy="45719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</a:b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8193596" cy="5652628"/>
          </a:xfrm>
        </p:spPr>
        <p:txBody>
          <a:bodyPr/>
          <a:lstStyle/>
          <a:p>
            <a:pPr marL="0" indent="0" algn="just">
              <a:buNone/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1"/>
          <a:stretch/>
        </p:blipFill>
        <p:spPr bwMode="auto">
          <a:xfrm>
            <a:off x="467545" y="0"/>
            <a:ext cx="2160240" cy="85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-1"/>
            <a:ext cx="6516215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02902" y="1016732"/>
            <a:ext cx="824491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ФГОС – </a:t>
            </a:r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несоответствия</a:t>
            </a:r>
          </a:p>
          <a:p>
            <a:pPr algn="ctr"/>
            <a:endParaRPr lang="ru-RU" sz="24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СУОС указывается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не соответствует коду 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направлению подготовки;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верно указано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указании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верно указана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 обучения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ОПОП;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Выбраны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все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СУОС приведены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соответствующие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указания на то, что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факультативные дисциплины реализуются сверх основного объема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 не соответствуют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установлен не в соответствии с требованиями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Аттестационные испытания 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не соответствуют формулировкам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условия реализации ОПОП установлены значительно ниже требований ФГОС.</a:t>
            </a:r>
          </a:p>
        </p:txBody>
      </p:sp>
    </p:spTree>
    <p:extLst>
      <p:ext uri="{BB962C8B-B14F-4D97-AF65-F5344CB8AC3E}">
        <p14:creationId xmlns:p14="http://schemas.microsoft.com/office/powerpoint/2010/main" val="423481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564" y="1988840"/>
            <a:ext cx="8229600" cy="4644516"/>
          </a:xfrm>
        </p:spPr>
        <p:txBody>
          <a:bodyPr/>
          <a:lstStyle/>
          <a:p>
            <a:pPr marL="0" indent="0" algn="just">
              <a:buNone/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1"/>
          <a:stretch/>
        </p:blipFill>
        <p:spPr bwMode="auto">
          <a:xfrm>
            <a:off x="467545" y="3545"/>
            <a:ext cx="2160240" cy="85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-1"/>
            <a:ext cx="6516215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83568" y="2024844"/>
            <a:ext cx="82449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п.2.11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СУОС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проведения практик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устанавливаются для каждого типа практик, как: непрерывная, дискретная по периодам обучения (рассредоточенная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10. </a:t>
            </a: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(ПРИКАЗ N 1383)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в следующих формах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путем выделения в календарном учебном графике непрерывного периода учебного времени для проведения всех видов практик, предусмотренных ОПОП ВО;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дискретно: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видам практик - путем выделения в календарном учебном графике непрерывного периода учебного времени для проведения каждого вида (совокупности видов) практики;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периодам проведения практик - путем чередования в календарном учебном графике периодов учебного времени для проведения практик с периодами учебного времени для проведения теоретических занятий.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сочетание дискретного проведения практик по их видам и по периодам их проведения.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1036876"/>
            <a:ext cx="8244916" cy="73594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kern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27 ноября 2015 г. №1383 Об утверждении положения о практике обучающихся, осваивающих ОПОП ВО (ред. от 15.12.2017)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44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47564" y="823183"/>
            <a:ext cx="8229600" cy="45719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</a:b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564" y="1016732"/>
            <a:ext cx="8229600" cy="561662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Макет СУОС –</a:t>
            </a:r>
            <a:r>
              <a:rPr lang="ru-RU" sz="2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несоответствия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Не </a:t>
            </a:r>
            <a:r>
              <a:rPr lang="ru-RU" sz="18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макету СУОС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(отсутствуют пункты стандарта, формулировки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соответствуют, ошибки в формулировках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согласованы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п.1.3 и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п.1.8</a:t>
            </a:r>
            <a:r>
              <a:rPr lang="ru-RU" sz="18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Не определен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 подготовки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 определены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поступлению на англоязычные ОПОП</a:t>
            </a:r>
            <a:r>
              <a:rPr lang="ru-RU" sz="18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В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структуре подготовки по ОПОП не определены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объемы по циклам в блоках «Дисциплины» и «Практики»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неправильные названия блоков и циклов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подготовки;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Заявленные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профессиональной деятельности </a:t>
            </a:r>
            <a:r>
              <a:rPr lang="ru-RU" sz="18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соответствуют выбранным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типам практик, ПК и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</a:t>
            </a:r>
            <a:r>
              <a:rPr lang="ru-RU" sz="18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Профессиональные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</a:t>
            </a:r>
            <a:r>
              <a:rPr lang="ru-RU" sz="18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определены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вообще или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приведена одна ПК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1"/>
          <a:stretch/>
        </p:blipFill>
        <p:spPr bwMode="auto">
          <a:xfrm>
            <a:off x="467545" y="0"/>
            <a:ext cx="2160240" cy="85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-1"/>
            <a:ext cx="6516215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981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47564" y="823183"/>
            <a:ext cx="8229600" cy="45719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</a:b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1"/>
          <a:stretch/>
        </p:blipFill>
        <p:spPr bwMode="auto">
          <a:xfrm>
            <a:off x="467545" y="0"/>
            <a:ext cx="2160240" cy="85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-1"/>
            <a:ext cx="6516215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университет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980728"/>
            <a:ext cx="5907818" cy="38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933878" y="4977172"/>
            <a:ext cx="774086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CC0000"/>
              </a:buClr>
            </a:pPr>
            <a:endParaRPr lang="ru-RU" sz="2400" b="1" i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 algn="ctr">
              <a:spcBef>
                <a:spcPct val="20000"/>
              </a:spcBef>
              <a:buClr>
                <a:srgbClr val="CC0000"/>
              </a:buClr>
            </a:pPr>
            <a:r>
              <a:rPr lang="ru-RU" sz="2400" b="1" i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СПАСИБО </a:t>
            </a:r>
            <a:r>
              <a:rPr lang="ru-RU" sz="2400" b="1" i="1" kern="0" dirty="0">
                <a:solidFill>
                  <a:srgbClr val="002060"/>
                </a:solidFill>
                <a:latin typeface="Georgia" panose="02040502050405020303" pitchFamily="18" charset="0"/>
              </a:rPr>
              <a:t>ЗА ВНИМАНИЕ!</a:t>
            </a:r>
            <a:endParaRPr lang="en-US" sz="2400" kern="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04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388932" cy="504056"/>
          </a:xfrm>
        </p:spPr>
        <p:txBody>
          <a:bodyPr/>
          <a:lstStyle/>
          <a:p>
            <a:pPr lvl="0" algn="ctr" fontAlgn="auto">
              <a:spcBef>
                <a:spcPts val="250"/>
              </a:spcBef>
              <a:spcAft>
                <a:spcPts val="0"/>
              </a:spcAft>
            </a:pPr>
            <a:r>
              <a:rPr lang="ru-RU" sz="2400" kern="1200" cap="none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Направления подготовки, </a:t>
            </a:r>
            <a:r>
              <a:rPr lang="ru-RU" sz="2400" kern="1200" cap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которым </a:t>
            </a:r>
            <a:r>
              <a:rPr lang="ru-RU" sz="2400" kern="1200" cap="none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был осуществлен </a:t>
            </a:r>
            <a:r>
              <a:rPr lang="ru-RU" sz="2400" kern="1200" cap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мониторинг в 2019 году</a:t>
            </a:r>
            <a:br>
              <a:rPr lang="ru-RU" sz="2400" kern="1200" cap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kern="1200" cap="none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74"/>
          <a:stretch/>
        </p:blipFill>
        <p:spPr bwMode="auto">
          <a:xfrm>
            <a:off x="467544" y="0"/>
            <a:ext cx="2160240" cy="845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0"/>
            <a:ext cx="6516215" cy="84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879527"/>
              </p:ext>
            </p:extLst>
          </p:nvPr>
        </p:nvGraphicFramePr>
        <p:xfrm>
          <a:off x="575556" y="1736812"/>
          <a:ext cx="8172908" cy="4824480"/>
        </p:xfrm>
        <a:graphic>
          <a:graphicData uri="http://schemas.openxmlformats.org/drawingml/2006/table">
            <a:tbl>
              <a:tblPr/>
              <a:tblGrid>
                <a:gridCol w="2283606"/>
                <a:gridCol w="3953613"/>
                <a:gridCol w="1935689"/>
              </a:tblGrid>
              <a:tr h="490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Код направления</a:t>
                      </a: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Направление подготовки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Количество программ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41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03.03.02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spc="-4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Физика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1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1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49.03.03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spc="-4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Рекреация и спортивно-оздоровительный туризм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1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1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45.03.01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spc="-4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Филология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1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1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37.03.01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spc="-4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Психология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1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9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15.03.06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spc="-4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Мехатроника и робототехника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1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1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39.03.01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spc="-4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Социология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1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1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06.03.01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spc="-4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Биология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1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1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38.03.01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spc="-4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Экономика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2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1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51.03.01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spc="-4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Культурология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1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1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46.03.03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spc="-4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Антропология и этнология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1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67587" marR="6758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0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872716"/>
            <a:ext cx="5652628" cy="1548172"/>
          </a:xfrm>
        </p:spPr>
        <p:txBody>
          <a:bodyPr/>
          <a:lstStyle/>
          <a:p>
            <a:pPr lvl="0" algn="ctr">
              <a:spcBef>
                <a:spcPct val="20000"/>
              </a:spcBef>
            </a:pPr>
            <a:r>
              <a:rPr lang="ru-RU" sz="2400" cap="none" dirty="0" smtClean="0">
                <a:solidFill>
                  <a:srgbClr val="002060"/>
                </a:solidFill>
                <a:latin typeface="Georgia" panose="02040502050405020303" pitchFamily="18" charset="0"/>
                <a:ea typeface="+mn-ea"/>
                <a:cs typeface="+mn-cs"/>
              </a:rPr>
              <a:t/>
            </a:r>
            <a:br>
              <a:rPr lang="ru-RU" sz="2400" cap="none" dirty="0" smtClean="0">
                <a:solidFill>
                  <a:srgbClr val="002060"/>
                </a:solidFill>
                <a:latin typeface="Georgia" panose="02040502050405020303" pitchFamily="18" charset="0"/>
                <a:ea typeface="+mn-ea"/>
                <a:cs typeface="+mn-cs"/>
              </a:rPr>
            </a:br>
            <a:r>
              <a:rPr lang="ru-RU" sz="2400" cap="none" dirty="0">
                <a:solidFill>
                  <a:srgbClr val="002060"/>
                </a:solidFill>
                <a:latin typeface="Georgia" panose="02040502050405020303" pitchFamily="18" charset="0"/>
                <a:ea typeface="+mn-ea"/>
                <a:cs typeface="+mn-cs"/>
              </a:rPr>
              <a:t/>
            </a:r>
            <a:br>
              <a:rPr lang="ru-RU" sz="2400" cap="none" dirty="0">
                <a:solidFill>
                  <a:srgbClr val="002060"/>
                </a:solidFill>
                <a:latin typeface="Georgia" panose="02040502050405020303" pitchFamily="18" charset="0"/>
                <a:ea typeface="+mn-ea"/>
                <a:cs typeface="+mn-cs"/>
              </a:rPr>
            </a:b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74"/>
          <a:stretch/>
        </p:blipFill>
        <p:spPr bwMode="auto">
          <a:xfrm>
            <a:off x="467545" y="0"/>
            <a:ext cx="2160240" cy="845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0"/>
            <a:ext cx="6516215" cy="84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467544" y="592160"/>
            <a:ext cx="8532948" cy="123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auto"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auto"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устранении выявленных ранее нарушений 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несоответствий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231154"/>
              </p:ext>
            </p:extLst>
          </p:nvPr>
        </p:nvGraphicFramePr>
        <p:xfrm>
          <a:off x="629561" y="1988840"/>
          <a:ext cx="8208913" cy="2059839"/>
        </p:xfrm>
        <a:graphic>
          <a:graphicData uri="http://schemas.openxmlformats.org/drawingml/2006/table">
            <a:tbl>
              <a:tblPr/>
              <a:tblGrid>
                <a:gridCol w="2334281"/>
                <a:gridCol w="4015234"/>
                <a:gridCol w="1859398"/>
              </a:tblGrid>
              <a:tr h="504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Код</a:t>
                      </a:r>
                      <a:r>
                        <a:rPr lang="ru-RU" sz="1600" b="0" baseline="0" dirty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19161" marR="19161" marT="1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Направление подготовки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19161" marR="19161" marT="1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Количество программ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161" marR="19161" marT="1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7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0305" algn="l"/>
                        </a:tabLst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Georgia" pitchFamily="18" charset="0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0305" algn="l"/>
                        </a:tabLst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Times New Roman"/>
                          <a:cs typeface="+mn-cs"/>
                        </a:rPr>
                        <a:t>01.03.03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161" marR="19161" marT="13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spc="-4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Механика и </a:t>
                      </a:r>
                      <a:r>
                        <a:rPr lang="ru-RU" sz="1800" spc="-4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математическое </a:t>
                      </a:r>
                      <a:r>
                        <a:rPr lang="ru-RU" sz="1800" spc="-4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моделирование</a:t>
                      </a:r>
                      <a:endParaRPr lang="ru-RU" sz="18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L="19161" marR="19161" marT="1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kern="12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161" marR="19161" marT="1321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01.03.02</a:t>
                      </a:r>
                    </a:p>
                  </a:txBody>
                  <a:tcPr marL="19161" marR="19161" marT="1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Прикладная математика и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информатика</a:t>
                      </a:r>
                    </a:p>
                  </a:txBody>
                  <a:tcPr marL="19161" marR="19161" marT="1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kern="1200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161" marR="19161" marT="1321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0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16732"/>
            <a:ext cx="8292616" cy="54006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Общие нарушения законодательства</a:t>
            </a:r>
            <a:b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</a:b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8623" y="2888941"/>
            <a:ext cx="8127853" cy="1224135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отсутствует </a:t>
            </a:r>
            <a:r>
              <a:rPr lang="ru-RU" sz="1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документах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разработанных образовательной организацией для обеспечения образовательного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не обновляются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не позднее 10 дней после их изменений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(календарный график, сведения о повышении квалификации сотрудников).</a:t>
            </a:r>
          </a:p>
          <a:p>
            <a:pPr marL="0" indent="0"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-11201"/>
            <a:ext cx="6516215" cy="82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72"/>
          <a:stretch/>
        </p:blipFill>
        <p:spPr bwMode="auto">
          <a:xfrm>
            <a:off x="467545" y="0"/>
            <a:ext cx="2160240" cy="811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713420" y="1700808"/>
            <a:ext cx="8143056" cy="1188132"/>
          </a:xfrm>
          <a:prstGeom prst="roundRect">
            <a:avLst>
              <a:gd name="adj" fmla="val 0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CC0000"/>
              </a:buClr>
            </a:pPr>
            <a:r>
              <a:rPr lang="ru-RU" b="1" kern="0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Нарушения </a:t>
            </a:r>
            <a:r>
              <a:rPr lang="ru-RU" b="1" kern="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структуре официального </a:t>
            </a:r>
            <a:r>
              <a:rPr lang="ru-RU" b="1" kern="0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</a:t>
            </a:r>
            <a:endParaRPr lang="ru-RU" b="1" kern="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  <a:buClr>
                <a:srgbClr val="CC0000"/>
              </a:buClr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24 мая 2014 г. 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785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на нем</a:t>
            </a:r>
            <a:endParaRPr lang="ru-RU" b="1" kern="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2500" y="4221088"/>
            <a:ext cx="8103976" cy="11521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порядка проведения </a:t>
            </a: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 июня 2015 г. №636 Об утверждении порядка проведения ГИА по </a:t>
            </a:r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ВО -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магистратуры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752500" y="5373216"/>
            <a:ext cx="8103976" cy="1152128"/>
          </a:xfrm>
          <a:prstGeom prst="rect">
            <a:avLst/>
          </a:prstGeom>
        </p:spPr>
        <p:txBody>
          <a:bodyPr/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в протоколах заседаний ГЭК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отражаются мнения председателя и членов ГЭК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уровне подготовленности обучающихся к решению профессиональных задач, а также о выявленных недостатках в теоретической и практической подготовке обучающихся.</a:t>
            </a:r>
          </a:p>
          <a:p>
            <a:pPr marL="0" indent="0" algn="just">
              <a:buFont typeface="Wingdings" pitchFamily="2" charset="2"/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00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52837"/>
            <a:ext cx="8229600" cy="2376264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в РПД практик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указаны формы проведения практик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(непрерывная, дискретная);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в РПД практик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описание материально-технической базы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необходимой для проведения выездной практики;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фонд оценочных средств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практик;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договоры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практик с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организациями, деятельность которых соответствует профессиональным компетенциям, осваиваемым в рамках ОПОП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ВО.</a:t>
            </a:r>
            <a:endParaRPr lang="ru-RU" sz="18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учебной практики от НИ ТГУ: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 индивидуальные задания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обучающихся, выполняемые в период практики;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</a:t>
            </a:r>
            <a:r>
              <a:rPr lang="ru-RU" sz="1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составляет рабочий график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практики;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контроль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сроков практики и соответствием её содержания требованиям, установленным ОПОП ВО.</a:t>
            </a:r>
          </a:p>
          <a:p>
            <a:pPr marL="0" indent="0"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-11201"/>
            <a:ext cx="6516215" cy="82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72"/>
          <a:stretch/>
        </p:blipFill>
        <p:spPr bwMode="auto">
          <a:xfrm>
            <a:off x="467545" y="0"/>
            <a:ext cx="2160240" cy="811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671515" y="1016732"/>
            <a:ext cx="8136843" cy="93610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CC0000"/>
              </a:buClr>
            </a:pPr>
            <a:r>
              <a:rPr lang="ru-RU" b="1" kern="0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kern="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порядка проведения практик </a:t>
            </a:r>
            <a:endParaRPr lang="ru-RU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  <a:buClr>
                <a:srgbClr val="CC0000"/>
              </a:buClr>
            </a:pPr>
            <a:r>
              <a:rPr lang="ru-RU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kern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27 </a:t>
            </a:r>
            <a:r>
              <a:rPr lang="ru-RU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2015 г</a:t>
            </a:r>
            <a:r>
              <a:rPr lang="ru-RU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№</a:t>
            </a:r>
            <a:r>
              <a:rPr lang="ru-RU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1383 </a:t>
            </a:r>
            <a:r>
              <a:rPr lang="ru-RU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положения о практике обучающихся, осваивающих ОПОП ВО </a:t>
            </a:r>
            <a:r>
              <a:rPr lang="ru-RU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(ред</a:t>
            </a:r>
            <a:r>
              <a:rPr lang="ru-RU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 </a:t>
            </a:r>
            <a:r>
              <a:rPr lang="ru-RU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15.12.2017)</a:t>
            </a:r>
            <a:endParaRPr lang="ru-RU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67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47564" y="823183"/>
            <a:ext cx="8229600" cy="45719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</a:b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368206" cy="4968552"/>
          </a:xfrm>
        </p:spPr>
        <p:txBody>
          <a:bodyPr/>
          <a:lstStyle/>
          <a:p>
            <a:pPr marL="0" indent="0" algn="just"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Отсутствие в материалах ГИА указаний на формируемые общекультурные, общепрофессиональные и профессиональные компетенции</a:t>
            </a:r>
          </a:p>
          <a:p>
            <a:pPr marL="0" indent="0" algn="just"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 УП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факультативные дисциплины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как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</a:t>
            </a:r>
          </a:p>
          <a:p>
            <a:pPr marL="0" indent="0" algn="just"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Нарушение пункта 7.1.2 об электронной информационной-образовательной среде организации: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  отсутствует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рабочим программам дисциплин и практик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не обеспечена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фиксация хода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 и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освоения ООП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работников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использующих электронную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информационную-образовательную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среду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подтверждена  документально  </a:t>
            </a:r>
          </a:p>
          <a:p>
            <a:pPr marL="0" indent="0">
              <a:buNone/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1"/>
          <a:stretch/>
        </p:blipFill>
        <p:spPr bwMode="auto">
          <a:xfrm>
            <a:off x="467545" y="0"/>
            <a:ext cx="2160240" cy="85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-1"/>
            <a:ext cx="6516215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611560" y="1016732"/>
            <a:ext cx="8292616" cy="64807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Общие несоответствия требованиям ФГОС</a:t>
            </a:r>
            <a:b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</a:b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25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47564" y="823183"/>
            <a:ext cx="8229600" cy="45719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</a:b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368206" cy="4968552"/>
          </a:xfrm>
        </p:spPr>
        <p:txBody>
          <a:bodyPr/>
          <a:lstStyle/>
          <a:p>
            <a:pPr marL="0" indent="0" algn="just"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>
                <a:srgbClr val="CC0000"/>
              </a:buCl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Нарушение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пункта 7.2 кадровое обеспечение:</a:t>
            </a:r>
          </a:p>
          <a:p>
            <a:pPr marL="0" lvl="0" indent="0" algn="just">
              <a:buClr>
                <a:srgbClr val="CC0000"/>
              </a:buCl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18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квалификационных требований к НПР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(чтение лекций, разработка РПД, руководство практиками аспирантами, ассистентами преподавателями);</a:t>
            </a:r>
          </a:p>
          <a:p>
            <a:pPr marL="0" lvl="0" indent="0" algn="just">
              <a:buClr>
                <a:srgbClr val="CC0000"/>
              </a:buCl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 </a:t>
            </a:r>
            <a:r>
              <a:rPr lang="ru-RU" sz="1800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практиками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Clr>
                <a:srgbClr val="CC0000"/>
              </a:buCl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>
                <a:srgbClr val="CC0000"/>
              </a:buClr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Нарушение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пункта 7.3. Требования к материально-техническому обеспечению:</a:t>
            </a:r>
          </a:p>
          <a:p>
            <a:pPr marL="0" lvl="0" indent="0" algn="just">
              <a:buClr>
                <a:srgbClr val="CC0000"/>
              </a:buCl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отсутствуют </a:t>
            </a:r>
            <a:r>
              <a:rPr lang="ru-RU" sz="1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проведения </a:t>
            </a:r>
            <a:r>
              <a:rPr lang="ru-RU" sz="1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 работы и курсового проектирования, лаборатории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 algn="just">
              <a:buClr>
                <a:srgbClr val="CC0000"/>
              </a:buCl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большинству дисциплин в университете </a:t>
            </a:r>
            <a:r>
              <a:rPr lang="ru-RU" sz="1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предлагаются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занятий лекционного типа </a:t>
            </a:r>
            <a:r>
              <a:rPr lang="ru-RU" sz="1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наборы учебно-наглядных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пособий,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обеспечивающие тематические иллюстрации.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1"/>
          <a:stretch/>
        </p:blipFill>
        <p:spPr bwMode="auto">
          <a:xfrm>
            <a:off x="467545" y="0"/>
            <a:ext cx="2160240" cy="85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-1"/>
            <a:ext cx="6516215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611560" y="1016732"/>
            <a:ext cx="8292616" cy="64807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Общие несоответствия требованиям ФГОС</a:t>
            </a:r>
            <a:b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</a:b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5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564" y="1736812"/>
            <a:ext cx="8292616" cy="504056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 устанавливаемые </a:t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стандарты</a:t>
            </a: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3420" y="2132856"/>
            <a:ext cx="8199748" cy="2985195"/>
          </a:xfrm>
        </p:spPr>
        <p:txBody>
          <a:bodyPr/>
          <a:lstStyle/>
          <a:p>
            <a:pPr marL="0" indent="0">
              <a:buNone/>
            </a:pPr>
            <a:endParaRPr lang="ru-RU" sz="18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-11201"/>
            <a:ext cx="6516215" cy="82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72"/>
          <a:stretch/>
        </p:blipFill>
        <p:spPr bwMode="auto">
          <a:xfrm>
            <a:off x="467545" y="0"/>
            <a:ext cx="2160240" cy="811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371600" y="3886200"/>
            <a:ext cx="7232848" cy="1752600"/>
          </a:xfrm>
          <a:prstGeom prst="rect">
            <a:avLst/>
          </a:prstGeom>
        </p:spPr>
        <p:txBody>
          <a:bodyPr/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r" fontAlgn="auto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Tx/>
            </a:pPr>
            <a:endParaRPr lang="ru-RU" sz="2000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auto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Tx/>
            </a:pPr>
            <a:endParaRPr lang="ru-RU" sz="2000" b="1" kern="1200" dirty="0" smtClean="0">
              <a:solidFill>
                <a:schemeClr val="tx2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fontAlgn="auto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Tx/>
              <a:buNone/>
            </a:pPr>
            <a:r>
              <a:rPr lang="ru-RU" sz="2000" b="1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сопровождения </a:t>
            </a:r>
            <a:endParaRPr lang="en-US" sz="2000" b="1" kern="1200" dirty="0" smtClean="0">
              <a:solidFill>
                <a:schemeClr val="tx2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fontAlgn="auto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Tx/>
              <a:buNone/>
            </a:pPr>
            <a:r>
              <a:rPr lang="ru-RU" sz="2000" b="1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 </a:t>
            </a:r>
          </a:p>
          <a:p>
            <a:pPr marL="0" indent="0" algn="r" fontAlgn="auto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Tx/>
              <a:buNone/>
            </a:pPr>
            <a:r>
              <a:rPr lang="ru-RU" sz="2000" b="1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Г.А. Цой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66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47564" y="823183"/>
            <a:ext cx="8229600" cy="45719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</a:b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564" y="944724"/>
            <a:ext cx="8229600" cy="216024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  <a:p>
            <a:pPr marL="0" indent="0" algn="just">
              <a:buNone/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ОПОП по СУОС:</a:t>
            </a:r>
          </a:p>
          <a:p>
            <a:pPr>
              <a:buClr>
                <a:srgbClr val="1D4AA3"/>
              </a:buClr>
              <a:buFont typeface="Arial" pitchFamily="34" charset="0"/>
              <a:buChar char="•"/>
            </a:pP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- 32</a:t>
            </a:r>
          </a:p>
          <a:p>
            <a:pPr>
              <a:buClr>
                <a:srgbClr val="1D4AA3"/>
              </a:buClr>
              <a:buFont typeface="Arial" pitchFamily="34" charset="0"/>
              <a:buChar char="•"/>
            </a:pP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- 3</a:t>
            </a:r>
          </a:p>
          <a:p>
            <a:pPr>
              <a:buClr>
                <a:srgbClr val="1D4AA3"/>
              </a:buClr>
              <a:buFont typeface="Arial" pitchFamily="34" charset="0"/>
              <a:buChar char="•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Магистратура - 27</a:t>
            </a:r>
          </a:p>
          <a:p>
            <a:pPr marL="0" indent="0">
              <a:buNone/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1"/>
          <a:stretch/>
        </p:blipFill>
        <p:spPr bwMode="auto">
          <a:xfrm>
            <a:off x="467545" y="0"/>
            <a:ext cx="2160240" cy="85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-1"/>
            <a:ext cx="6516215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672891" y="3104964"/>
            <a:ext cx="8084594" cy="95040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Ожидается массовое утверждение ФГОС ВО 3++ 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2019 - январь 2020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4257092"/>
            <a:ext cx="8084594" cy="95040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СУОС по направлениям подготовки и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специальностям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1643" y="5409220"/>
            <a:ext cx="8084594" cy="95040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процедуре государственной аккредитации по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СУОС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90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3&quot;/&gt;&lt;property id=&quot;20307&quot; value=&quot;697&quot;/&gt;&lt;/object&gt;&lt;object type=&quot;3&quot; unique_id=&quot;10009&quot;&gt;&lt;property id=&quot;20148&quot; value=&quot;5&quot;/&gt;&lt;property id=&quot;20300&quot; value=&quot;Slide 4&quot;/&gt;&lt;property id=&quot;20307&quot; value=&quot;695&quot;/&gt;&lt;/object&gt;&lt;object type=&quot;3&quot; unique_id=&quot;10010&quot;&gt;&lt;property id=&quot;20148&quot; value=&quot;5&quot;/&gt;&lt;property id=&quot;20300&quot; value=&quot;Slide 11&quot;/&gt;&lt;property id=&quot;20307&quot; value=&quot;701&quot;/&gt;&lt;/object&gt;&lt;object type=&quot;3&quot; unique_id=&quot;10011&quot;&gt;&lt;property id=&quot;20148&quot; value=&quot;5&quot;/&gt;&lt;property id=&quot;20300&quot; value=&quot;Slide 9&quot;/&gt;&lt;property id=&quot;20307&quot; value=&quot;702&quot;/&gt;&lt;/object&gt;&lt;object type=&quot;3&quot; unique_id=&quot;10012&quot;&gt;&lt;property id=&quot;20148&quot; value=&quot;5&quot;/&gt;&lt;property id=&quot;20300&quot; value=&quot;Slide 12&quot;/&gt;&lt;property id=&quot;20307&quot; value=&quot;703&quot;/&gt;&lt;/object&gt;&lt;object type=&quot;3&quot; unique_id=&quot;10014&quot;&gt;&lt;property id=&quot;20148&quot; value=&quot;5&quot;/&gt;&lt;property id=&quot;20300&quot; value=&quot;Slide 13&quot;/&gt;&lt;property id=&quot;20307&quot; value=&quot;455&quot;/&gt;&lt;/object&gt;&lt;object type=&quot;3&quot; unique_id=&quot;10015&quot;&gt;&lt;property id=&quot;20148&quot; value=&quot;5&quot;/&gt;&lt;property id=&quot;20300&quot; value=&quot;Slide 1&quot;/&gt;&lt;property id=&quot;20307&quot; value=&quot;707&quot;/&gt;&lt;/object&gt;&lt;object type=&quot;3&quot; unique_id=&quot;10016&quot;&gt;&lt;property id=&quot;20148&quot; value=&quot;5&quot;/&gt;&lt;property id=&quot;20300&quot; value=&quot;Slide 2&quot;/&gt;&lt;property id=&quot;20307&quot; value=&quot;738&quot;/&gt;&lt;/object&gt;&lt;object type=&quot;3&quot; unique_id=&quot;10017&quot;&gt;&lt;property id=&quot;20148&quot; value=&quot;5&quot;/&gt;&lt;property id=&quot;20300&quot; value=&quot;Slide 5&quot;/&gt;&lt;property id=&quot;20307&quot; value=&quot;719&quot;/&gt;&lt;/object&gt;&lt;object type=&quot;3&quot; unique_id=&quot;10018&quot;&gt;&lt;property id=&quot;20148&quot; value=&quot;5&quot;/&gt;&lt;property id=&quot;20300&quot; value=&quot;Slide 6&quot;/&gt;&lt;property id=&quot;20307&quot; value=&quot;739&quot;/&gt;&lt;/object&gt;&lt;object type=&quot;3&quot; unique_id=&quot;10019&quot;&gt;&lt;property id=&quot;20148&quot; value=&quot;5&quot;/&gt;&lt;property id=&quot;20300&quot; value=&quot;Slide 7&quot;/&gt;&lt;property id=&quot;20307&quot; value=&quot;724&quot;/&gt;&lt;/object&gt;&lt;object type=&quot;3&quot; unique_id=&quot;10020&quot;&gt;&lt;property id=&quot;20148&quot; value=&quot;5&quot;/&gt;&lt;property id=&quot;20300&quot; value=&quot;Slide 8&quot;/&gt;&lt;property id=&quot;20307&quot; value=&quot;709&quot;/&gt;&lt;/object&gt;&lt;object type=&quot;3&quot; unique_id=&quot;10021&quot;&gt;&lt;property id=&quot;20148&quot; value=&quot;5&quot;/&gt;&lt;property id=&quot;20300&quot; value=&quot;Slide 10&quot;/&gt;&lt;property id=&quot;20307&quot; value=&quot;740&quot;/&gt;&lt;/object&gt;&lt;/object&gt;&lt;/object&gt;&lt;/database&gt;"/>
  <p:tag name="SECTOMILLISECCONVERTED" val="1"/>
  <p:tag name="ISPRING_RESOURCE_PATHS_HASH_2" val="d5dc4b2c223a1681813a20f71029bb66fa97d2e2"/>
</p:tagLst>
</file>

<file path=ppt/theme/theme1.xml><?xml version="1.0" encoding="utf-8"?>
<a:theme xmlns:a="http://schemas.openxmlformats.org/drawingml/2006/main" name="ТГУ">
  <a:themeElements>
    <a:clrScheme name="ТГУ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ТГУ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ГУ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ГУ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ТГУ</Template>
  <TotalTime>11445</TotalTime>
  <Words>993</Words>
  <Application>Microsoft Office PowerPoint</Application>
  <PresentationFormat>Экран (4:3)</PresentationFormat>
  <Paragraphs>180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ТГУ</vt:lpstr>
      <vt:lpstr> </vt:lpstr>
      <vt:lpstr>Направления подготовки, по которым был осуществлен мониторинг в 2019 году </vt:lpstr>
      <vt:lpstr>  </vt:lpstr>
      <vt:lpstr>Общие нарушения законодательства </vt:lpstr>
      <vt:lpstr>Презентация PowerPoint</vt:lpstr>
      <vt:lpstr>  </vt:lpstr>
      <vt:lpstr>  </vt:lpstr>
      <vt:lpstr>Собственно устанавливаемые  образовательные стандарты</vt:lpstr>
      <vt:lpstr>  </vt:lpstr>
      <vt:lpstr>  </vt:lpstr>
      <vt:lpstr>Презентация PowerPoint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Demkin</dc:creator>
  <cp:lastModifiedBy>Employee</cp:lastModifiedBy>
  <cp:revision>1136</cp:revision>
  <cp:lastPrinted>2015-11-09T12:01:46Z</cp:lastPrinted>
  <dcterms:created xsi:type="dcterms:W3CDTF">2002-10-31T07:30:16Z</dcterms:created>
  <dcterms:modified xsi:type="dcterms:W3CDTF">2019-12-17T09:28:59Z</dcterms:modified>
</cp:coreProperties>
</file>