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presProps+xml" PartName="/ppt/presProps1.xml"/>
  <Override ContentType="application/vnd.openxmlformats-officedocument.drawingml.chart+xml" PartName="/ppt/charts/chart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72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3-4044-9264-A7AB9F0535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3-4044-9264-A7AB9F05350A}"/>
              </c:ext>
            </c:extLst>
          </c:dPt>
          <c:dPt>
            <c:idx val="2"/>
            <c:bubble3D val="0"/>
            <c:explosion val="3"/>
            <c:spPr>
              <a:solidFill>
                <a:srgbClr val="059A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B3-4044-9264-A7AB9F0535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B3-4044-9264-A7AB9F05350A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60.8</c:v>
                </c:pt>
                <c:pt idx="1">
                  <c:v>12.2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B3-4044-9264-A7AB9F053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CDD99-2556-48BA-B4FE-A6EAF28B70EB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A97AA-2A3F-46D9-89FF-D665D5B3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A97AA-2A3F-46D9-89FF-D665D5B36D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8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Верификатор – звучит совсем не понятно и выглядит, как лозунг</a:t>
            </a:r>
          </a:p>
          <a:p>
            <a:r>
              <a:rPr lang="ru-RU" dirty="0"/>
              <a:t>Можно слайд убрать, а что-то понятное об этом сказать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A97AA-2A3F-46D9-89FF-D665D5B36D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2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57591-901F-4CB9-89AC-555E875911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0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E18E0-F727-134E-8502-089A8DAF3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A27D77-092B-9447-A41D-50907C60E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E6863-434D-4D40-9B6E-8C241CC2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A47B3-63E2-634B-BE87-A899431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0EF3D-AD40-1C4D-B1EE-A878897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2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E25F-8436-D044-8708-DF1BBC13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C0CF8F-685D-FB47-8A39-D166186C9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F1ADC-1E2D-6341-80C6-6A91EF71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5DFA9-ACE9-5946-83AC-54F4425A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25915-5175-4A4C-97B9-C76A6E05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1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C75A01-6BA5-0740-B193-4B9B7FF27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E6D98F-102D-5445-B67A-BAF247BA9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39BAA-8D13-CB43-A38F-CF54217D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4344D-44F2-A946-9C4B-8F42C5EB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D28C1-1511-7648-8E6D-A2868B5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4F056-558B-734E-9A23-F4311F04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A0B95-F7DB-364C-A749-5C69A105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37A24-520C-4B43-811F-34A8776D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21BA1-8C5E-EB48-A616-796378E2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17E1D-FE98-974B-8EDE-8A90E13D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6C32B-4478-9841-8A69-343D560B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711F9E-0F9F-F249-8D16-752263CCB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CCAF3-54AD-C444-AC40-1C9FFB6E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A23C8-19FF-F24E-992F-3852EB90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226C5-8C06-6247-BCC1-3659980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5DF3C-2A15-D14F-9AFB-8377D929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837B3-57DD-AA48-9F1E-FDC546C74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E2A9AD-73ED-BC4C-8FC3-BF9AD356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6E397C-74CE-204F-B42C-DA5D718F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589FD-F6FD-3648-9288-CA344220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D49D69-7AB7-2B47-BA50-B6C7D4F1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1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6B4C-796F-EF48-977E-F5777A0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07A7-AA81-4947-9BF0-6E9A2163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C9356-C960-564D-B4A2-6CC463174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6ACEAA-716E-7847-B9BD-07B351BA0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9AA264-46F0-E340-8019-BF835ED79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8E3570-78D3-3E40-AD54-422AFCF2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2DC377-4810-F04A-9997-539AAD04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A6D454-F3E1-E042-AB8C-428BA499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6E437-090E-A544-B5E4-66E72C02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2E05A6-DB66-034D-810B-C9DF210E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2BBCA9-8D62-0042-99AB-8A9B2DA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17AD5A-A769-C14C-89C0-2F18AAEA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11ECFD-7C9C-6F44-8B3B-CA51E7DC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BF782F-932B-9940-8A90-B520A095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148271-F64C-3B48-9495-B9966043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6BA75-0655-ED4D-B9A6-0AA24B0F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FCBA5-DAD1-D543-BB85-669580D2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D8E1B1-D8E3-564B-A017-9CF479EB9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57E31-88FE-E84A-A105-AA8B4527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B277EE-D02E-C64D-8F1C-E1527457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180F6A-F499-F540-89B2-71D1586B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77B0D-1DA4-C249-9D46-A87918C6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553032-9BA2-3E41-AB1E-14561187B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106D2-5A29-5448-86EB-4F029DB9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600553-BA70-4247-918D-A3125FB6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B63E7-CB90-7A46-A6DD-2BF9E683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F9FB4-DC6C-2943-B076-080561CE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C9F5-88EE-E843-A8F3-41D88696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92982-EAD2-9148-975C-F62DF4300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25A28-84C2-924F-826E-97C610C9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4CA5-A58D-9A48-A7AE-144E2A10666A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EF685-0B2B-8147-8940-0B62C014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76B3D-0E87-0B4E-A296-72792503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AD2F-124E-AE40-935B-5814FE8E5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-learning.globaluni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23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80FAE-CFFB-6E45-B033-515D8163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34" y="672156"/>
            <a:ext cx="2722218" cy="1046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EAD66C-9DEA-E14C-9912-59EC238BB302}"/>
              </a:ext>
            </a:extLst>
          </p:cNvPr>
          <p:cNvSpPr txBox="1"/>
          <p:nvPr/>
        </p:nvSpPr>
        <p:spPr>
          <a:xfrm>
            <a:off x="1626756" y="5334100"/>
            <a:ext cx="456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Э.В.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Галажинский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ректор ТГУ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AA4874-74A4-4CE5-A4B4-2E5292366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13" t="27541" r="22930" b="54309"/>
          <a:stretch/>
        </p:blipFill>
        <p:spPr>
          <a:xfrm>
            <a:off x="7752520" y="510446"/>
            <a:ext cx="2613531" cy="12412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D84655-ED30-4F2F-814B-8D1B3601A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55" y="722442"/>
            <a:ext cx="2966995" cy="9601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2956A2-C8AC-4EB4-A490-92C6D46079EB}"/>
              </a:ext>
            </a:extLst>
          </p:cNvPr>
          <p:cNvSpPr/>
          <p:nvPr/>
        </p:nvSpPr>
        <p:spPr>
          <a:xfrm>
            <a:off x="1626755" y="2647717"/>
            <a:ext cx="8584045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студентов </a:t>
            </a:r>
            <a:br>
              <a:rPr lang="ru-RU" sz="5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пандемии</a:t>
            </a:r>
          </a:p>
        </p:txBody>
      </p:sp>
    </p:spTree>
    <p:extLst>
      <p:ext uri="{BB962C8B-B14F-4D97-AF65-F5344CB8AC3E}">
        <p14:creationId xmlns:p14="http://schemas.microsoft.com/office/powerpoint/2010/main" val="312172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588A42-4310-4290-887E-D0926BEE8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55" b="20373"/>
          <a:stretch/>
        </p:blipFill>
        <p:spPr>
          <a:xfrm>
            <a:off x="8486271" y="2589887"/>
            <a:ext cx="2268816" cy="6235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915579-7014-4CE1-88F6-01CB753BD523}"/>
              </a:ext>
            </a:extLst>
          </p:cNvPr>
          <p:cNvSpPr/>
          <p:nvPr/>
        </p:nvSpPr>
        <p:spPr>
          <a:xfrm>
            <a:off x="8486270" y="3707222"/>
            <a:ext cx="3705730" cy="1973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B806A-2F30-4192-888A-470ABA357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13" t="27541" r="22930" b="54309"/>
          <a:stretch/>
        </p:blipFill>
        <p:spPr>
          <a:xfrm>
            <a:off x="8409719" y="1451288"/>
            <a:ext cx="1880910" cy="89328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BA07B-2B1B-9845-B675-0374FA039543}"/>
              </a:ext>
            </a:extLst>
          </p:cNvPr>
          <p:cNvSpPr/>
          <p:nvPr/>
        </p:nvSpPr>
        <p:spPr>
          <a:xfrm>
            <a:off x="428185" y="3280182"/>
            <a:ext cx="602216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 1.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Быстрая реакция </a:t>
            </a:r>
            <a:b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ситуацию с пандемией</a:t>
            </a:r>
          </a:p>
        </p:txBody>
      </p:sp>
      <p:pic>
        <p:nvPicPr>
          <p:cNvPr id="8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1E8F2752-E89D-45D6-BDA3-B8FC9B27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5780" y="6199906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F4E8AE-BF7E-48BB-9D1F-A90D686FEA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885"/>
          <a:stretch/>
        </p:blipFill>
        <p:spPr>
          <a:xfrm>
            <a:off x="10626136" y="6119204"/>
            <a:ext cx="731843" cy="6678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61AEC-ECF2-4BA8-8065-433DBD83FAD8}"/>
              </a:ext>
            </a:extLst>
          </p:cNvPr>
          <p:cNvSpPr/>
          <p:nvPr/>
        </p:nvSpPr>
        <p:spPr>
          <a:xfrm>
            <a:off x="5387001" y="3269296"/>
            <a:ext cx="26974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Занятость студентов 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 внеучебное 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время  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Снятие социального напряжения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Компенсация «выпадающих» 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доходов студентов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779580C-7E02-460A-B77A-89D8A31D6923}"/>
              </a:ext>
            </a:extLst>
          </p:cNvPr>
          <p:cNvSpPr/>
          <p:nvPr/>
        </p:nvSpPr>
        <p:spPr>
          <a:xfrm>
            <a:off x="428185" y="4227615"/>
            <a:ext cx="41425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00B0F0"/>
              </a:buClr>
              <a:buSzPct val="15000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Вузовские программы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содействия занятости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студентов в регионе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 внеучебное время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1500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Период реализации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апрель – август 2020 года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B00270-F053-4F28-8DA1-D26471C3C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116" y="6176061"/>
            <a:ext cx="525700" cy="55408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4A96F0E-ABDC-4247-9DCB-0D8BD46CD019}"/>
              </a:ext>
            </a:extLst>
          </p:cNvPr>
          <p:cNvSpPr/>
          <p:nvPr/>
        </p:nvSpPr>
        <p:spPr>
          <a:xfrm>
            <a:off x="8744210" y="3786198"/>
            <a:ext cx="254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занятостью 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UNIPROFI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Томск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724ACC-69CB-49C0-8784-81B21763F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5427" y="1502264"/>
            <a:ext cx="1296032" cy="81434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F4235B0-BD31-4D58-A285-790911689B0E}"/>
              </a:ext>
            </a:extLst>
          </p:cNvPr>
          <p:cNvSpPr/>
          <p:nvPr/>
        </p:nvSpPr>
        <p:spPr>
          <a:xfrm>
            <a:off x="8405652" y="1043879"/>
            <a:ext cx="258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Вузы-инициаторы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9E0D2-9939-154F-9575-8FAE18D0CCB7}"/>
              </a:ext>
            </a:extLst>
          </p:cNvPr>
          <p:cNvSpPr txBox="1"/>
          <p:nvPr/>
        </p:nvSpPr>
        <p:spPr>
          <a:xfrm>
            <a:off x="369570" y="180976"/>
            <a:ext cx="678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Опрос студентов вузов Томска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AAD391A-5F05-49D9-9198-AF69AC98D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901021"/>
              </p:ext>
            </p:extLst>
          </p:nvPr>
        </p:nvGraphicFramePr>
        <p:xfrm>
          <a:off x="66523" y="953647"/>
          <a:ext cx="2481910" cy="197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B2D525-C4B4-43CA-A52E-2904B783990E}"/>
              </a:ext>
            </a:extLst>
          </p:cNvPr>
          <p:cNvSpPr/>
          <p:nvPr/>
        </p:nvSpPr>
        <p:spPr>
          <a:xfrm>
            <a:off x="2495242" y="1043879"/>
            <a:ext cx="5086657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Насколько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ухудшилось твое финансовое положение с начала периода самоизоляции?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Ухудшилось           60,8 %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изменилось      12,2 %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b="1" dirty="0">
                <a:solidFill>
                  <a:srgbClr val="059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ощущаю    27 %</a:t>
            </a:r>
          </a:p>
        </p:txBody>
      </p:sp>
    </p:spTree>
    <p:extLst>
      <p:ext uri="{BB962C8B-B14F-4D97-AF65-F5344CB8AC3E}">
        <p14:creationId xmlns:p14="http://schemas.microsoft.com/office/powerpoint/2010/main" val="26902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DE66D2-E926-44AC-BA1E-F2DC3DF82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7120" t="11681" r="17685" b="1392"/>
          <a:stretch/>
        </p:blipFill>
        <p:spPr>
          <a:xfrm>
            <a:off x="7135491" y="2120170"/>
            <a:ext cx="2457858" cy="2457858"/>
          </a:xfrm>
          <a:prstGeom prst="ellipse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D7EFC0-85CA-443C-ACC6-13DCF7B76DC4}"/>
              </a:ext>
            </a:extLst>
          </p:cNvPr>
          <p:cNvSpPr/>
          <p:nvPr/>
        </p:nvSpPr>
        <p:spPr>
          <a:xfrm>
            <a:off x="1444879" y="1300430"/>
            <a:ext cx="3386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Работодатель</a:t>
            </a: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40EA6B-E73C-4452-B085-DB523ADCE182}"/>
              </a:ext>
            </a:extLst>
          </p:cNvPr>
          <p:cNvSpPr/>
          <p:nvPr/>
        </p:nvSpPr>
        <p:spPr>
          <a:xfrm>
            <a:off x="368988" y="2547797"/>
            <a:ext cx="4461931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700" b="1" kern="0" dirty="0">
                <a:latin typeface="Arial" panose="020B0604020202020204" pitchFamily="34" charset="0"/>
                <a:cs typeface="Arial" panose="020B0604020202020204" pitchFamily="34" charset="0"/>
              </a:rPr>
              <a:t>Возможные направления </a:t>
            </a:r>
            <a:br>
              <a:rPr lang="ru-RU" sz="17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kern="0" dirty="0">
                <a:latin typeface="Arial" panose="020B0604020202020204" pitchFamily="34" charset="0"/>
                <a:cs typeface="Arial" panose="020B0604020202020204" pitchFamily="34" charset="0"/>
              </a:rPr>
              <a:t>внеучебной занятости студентов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 распространению новой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инфекции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цифровой грамотности, технологий дистанционного обучения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образовательных программ для населения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Занятость в интересах вуза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263CAF-2A0E-4292-B53A-829D95F4B411}"/>
              </a:ext>
            </a:extLst>
          </p:cNvPr>
          <p:cNvSpPr/>
          <p:nvPr/>
        </p:nvSpPr>
        <p:spPr>
          <a:xfrm>
            <a:off x="5717516" y="1326651"/>
            <a:ext cx="51670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Кейс ТГУ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BFBF45-D0B0-454A-9D1B-54D5B0EFE09B}"/>
              </a:ext>
            </a:extLst>
          </p:cNvPr>
          <p:cNvSpPr/>
          <p:nvPr/>
        </p:nvSpPr>
        <p:spPr>
          <a:xfrm>
            <a:off x="391646" y="240342"/>
            <a:ext cx="8432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 1.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Быстрая реакция на ситуацию с пандемией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495141-7041-49D9-A8C7-1F30E19A8DB4}"/>
              </a:ext>
            </a:extLst>
          </p:cNvPr>
          <p:cNvSpPr/>
          <p:nvPr/>
        </p:nvSpPr>
        <p:spPr>
          <a:xfrm>
            <a:off x="10312938" y="3022893"/>
            <a:ext cx="1721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b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архивов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F6E117-40A2-45FF-854B-D1782F755B88}"/>
              </a:ext>
            </a:extLst>
          </p:cNvPr>
          <p:cNvSpPr/>
          <p:nvPr/>
        </p:nvSpPr>
        <p:spPr>
          <a:xfrm>
            <a:off x="5037289" y="4940418"/>
            <a:ext cx="192847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Студотряды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дезинфекции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AF5EAB-CB00-47C5-B629-91640189CCF5}"/>
              </a:ext>
            </a:extLst>
          </p:cNvPr>
          <p:cNvSpPr/>
          <p:nvPr/>
        </p:nvSpPr>
        <p:spPr>
          <a:xfrm>
            <a:off x="5370217" y="2194107"/>
            <a:ext cx="22949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Изготовители масок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66EEE7-EB5A-4106-BE14-B7D4700E35C9}"/>
              </a:ext>
            </a:extLst>
          </p:cNvPr>
          <p:cNvSpPr/>
          <p:nvPr/>
        </p:nvSpPr>
        <p:spPr>
          <a:xfrm rot="16200000">
            <a:off x="6421152" y="4610534"/>
            <a:ext cx="176666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C66D7E-487E-4A15-96EE-30E8BD7CFB6B}"/>
              </a:ext>
            </a:extLst>
          </p:cNvPr>
          <p:cNvSpPr/>
          <p:nvPr/>
        </p:nvSpPr>
        <p:spPr>
          <a:xfrm>
            <a:off x="7703222" y="4607868"/>
            <a:ext cx="30261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800" b="1" dirty="0">
                <a:solidFill>
                  <a:srgbClr val="059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ассистенты преподавателя</a:t>
            </a:r>
            <a:endParaRPr lang="en-US" sz="2800" b="1" dirty="0">
              <a:solidFill>
                <a:srgbClr val="059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68B68A-F3A7-48A1-8C6C-461AF2C3748B}"/>
              </a:ext>
            </a:extLst>
          </p:cNvPr>
          <p:cNvSpPr/>
          <p:nvPr/>
        </p:nvSpPr>
        <p:spPr>
          <a:xfrm>
            <a:off x="10312938" y="4150516"/>
            <a:ext cx="197543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Онлайн консультанты юридической клиники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5AA66E5-AEA1-45E4-90CD-53F1FD571733}"/>
              </a:ext>
            </a:extLst>
          </p:cNvPr>
          <p:cNvSpPr/>
          <p:nvPr/>
        </p:nvSpPr>
        <p:spPr>
          <a:xfrm>
            <a:off x="4952992" y="3235667"/>
            <a:ext cx="2042756" cy="123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студенческой приемной комиссии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7B76E5-C95E-4C71-9681-31FB38D78A7D}"/>
              </a:ext>
            </a:extLst>
          </p:cNvPr>
          <p:cNvSpPr/>
          <p:nvPr/>
        </p:nvSpPr>
        <p:spPr>
          <a:xfrm rot="16200000">
            <a:off x="8613578" y="3035484"/>
            <a:ext cx="2810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Дизайнеры мультимедиа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714196E-EF04-4361-A91F-26B639CDFA9D}"/>
              </a:ext>
            </a:extLst>
          </p:cNvPr>
          <p:cNvCxnSpPr/>
          <p:nvPr/>
        </p:nvCxnSpPr>
        <p:spPr>
          <a:xfrm flipV="1">
            <a:off x="5793716" y="1925645"/>
            <a:ext cx="3633626" cy="11453"/>
          </a:xfrm>
          <a:prstGeom prst="line">
            <a:avLst/>
          </a:prstGeom>
          <a:ln w="381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B291880B-478E-4BB7-8F4F-B13021F8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5780" y="6199906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AA6BA9-ACFE-40AA-A388-055AC6BA74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85"/>
          <a:stretch/>
        </p:blipFill>
        <p:spPr>
          <a:xfrm>
            <a:off x="10626136" y="6119204"/>
            <a:ext cx="731843" cy="6678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FCC00A-6ACE-4821-8DC4-40B6F289E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116" y="6176061"/>
            <a:ext cx="525700" cy="55408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7D2D49-3454-4D31-896A-DB44B21DFA22}"/>
              </a:ext>
            </a:extLst>
          </p:cNvPr>
          <p:cNvSpPr/>
          <p:nvPr/>
        </p:nvSpPr>
        <p:spPr>
          <a:xfrm>
            <a:off x="9391594" y="2106114"/>
            <a:ext cx="285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SzPct val="150000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Группы мониторинга здоровья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A30E0C-AD56-41F9-8170-4ED4EBEAD34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988" y="1035431"/>
            <a:ext cx="1084739" cy="10847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1215B5-5CCF-4DA0-9474-F43AEFC23F9E}"/>
              </a:ext>
            </a:extLst>
          </p:cNvPr>
          <p:cNvSpPr/>
          <p:nvPr/>
        </p:nvSpPr>
        <p:spPr>
          <a:xfrm>
            <a:off x="9785957" y="2649323"/>
            <a:ext cx="2406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Оператор-оцифровщик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54F5C-58B5-4C60-95D9-EE2CC878F0BD}"/>
              </a:ext>
            </a:extLst>
          </p:cNvPr>
          <p:cNvSpPr/>
          <p:nvPr/>
        </p:nvSpPr>
        <p:spPr>
          <a:xfrm>
            <a:off x="9911024" y="5138840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Смм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-специалист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5D9C39-81EC-4206-92DA-E6B134C51487}"/>
              </a:ext>
            </a:extLst>
          </p:cNvPr>
          <p:cNvSpPr/>
          <p:nvPr/>
        </p:nvSpPr>
        <p:spPr>
          <a:xfrm>
            <a:off x="5592174" y="2895952"/>
            <a:ext cx="1307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Копирайтер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61C3FC-3800-4C8D-85D5-AD6E0AD65C4D}"/>
              </a:ext>
            </a:extLst>
          </p:cNvPr>
          <p:cNvSpPr/>
          <p:nvPr/>
        </p:nvSpPr>
        <p:spPr>
          <a:xfrm>
            <a:off x="5334974" y="5572864"/>
            <a:ext cx="192847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  <a:b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опросов </a:t>
            </a:r>
            <a:b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анкетирования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30C9CE-6BCA-4908-9943-BA3A9C2D200C}"/>
              </a:ext>
            </a:extLst>
          </p:cNvPr>
          <p:cNvSpPr/>
          <p:nvPr/>
        </p:nvSpPr>
        <p:spPr>
          <a:xfrm>
            <a:off x="10805660" y="1808716"/>
            <a:ext cx="1126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4D49913-9B62-4F18-9EE9-4E41C826EEB0}"/>
              </a:ext>
            </a:extLst>
          </p:cNvPr>
          <p:cNvSpPr/>
          <p:nvPr/>
        </p:nvSpPr>
        <p:spPr>
          <a:xfrm rot="16200000">
            <a:off x="6539206" y="2737633"/>
            <a:ext cx="854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Курьер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4078DA-EBE9-42B1-A0C2-BEB65BA90612}"/>
              </a:ext>
            </a:extLst>
          </p:cNvPr>
          <p:cNvSpPr/>
          <p:nvPr/>
        </p:nvSpPr>
        <p:spPr>
          <a:xfrm>
            <a:off x="10606626" y="5485146"/>
            <a:ext cx="1048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 данных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03C0960-876F-49B8-8FE2-A6E5DB7EA594}"/>
              </a:ext>
            </a:extLst>
          </p:cNvPr>
          <p:cNvSpPr/>
          <p:nvPr/>
        </p:nvSpPr>
        <p:spPr>
          <a:xfrm>
            <a:off x="10805660" y="3879093"/>
            <a:ext cx="1246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A2D3134-38F4-4982-AD5A-4186E0F7AE13}"/>
              </a:ext>
            </a:extLst>
          </p:cNvPr>
          <p:cNvSpPr/>
          <p:nvPr/>
        </p:nvSpPr>
        <p:spPr>
          <a:xfrm>
            <a:off x="4966111" y="4460287"/>
            <a:ext cx="200688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подготовке отчетов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C650E96-556D-431E-AA3F-DB8CFD06BD62}"/>
              </a:ext>
            </a:extLst>
          </p:cNvPr>
          <p:cNvSpPr/>
          <p:nvPr/>
        </p:nvSpPr>
        <p:spPr>
          <a:xfrm>
            <a:off x="8619865" y="4422378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гид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F42F80F-CD39-4E03-9F10-9939C8E6EB59}"/>
              </a:ext>
            </a:extLst>
          </p:cNvPr>
          <p:cNvSpPr/>
          <p:nvPr/>
        </p:nvSpPr>
        <p:spPr>
          <a:xfrm rot="16200000">
            <a:off x="11385361" y="3226323"/>
            <a:ext cx="877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1503175-3736-48D0-871B-E9FF568A4BC5}"/>
              </a:ext>
            </a:extLst>
          </p:cNvPr>
          <p:cNvSpPr/>
          <p:nvPr/>
        </p:nvSpPr>
        <p:spPr>
          <a:xfrm>
            <a:off x="7523171" y="5857594"/>
            <a:ext cx="2186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по работе с каталогами и архивами</a:t>
            </a:r>
          </a:p>
        </p:txBody>
      </p:sp>
    </p:spTree>
    <p:extLst>
      <p:ext uri="{BB962C8B-B14F-4D97-AF65-F5344CB8AC3E}">
        <p14:creationId xmlns:p14="http://schemas.microsoft.com/office/powerpoint/2010/main" val="95585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27DED2-4DA7-48AD-A2EC-2EF4BACE6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1" r="8917"/>
          <a:stretch/>
        </p:blipFill>
        <p:spPr>
          <a:xfrm>
            <a:off x="7433278" y="88195"/>
            <a:ext cx="4463252" cy="57381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95E81E-F1A6-470F-A051-EE2994B5DE60}"/>
              </a:ext>
            </a:extLst>
          </p:cNvPr>
          <p:cNvSpPr/>
          <p:nvPr/>
        </p:nvSpPr>
        <p:spPr>
          <a:xfrm>
            <a:off x="0" y="4806877"/>
            <a:ext cx="5672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CF9C89-672F-402D-B011-95EE2DC3031D}"/>
              </a:ext>
            </a:extLst>
          </p:cNvPr>
          <p:cNvSpPr/>
          <p:nvPr/>
        </p:nvSpPr>
        <p:spPr>
          <a:xfrm>
            <a:off x="368987" y="1910346"/>
            <a:ext cx="7619313" cy="91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ВНЕДРЕНИЯ СИСТЕМЫ ВНЕУЧЕБНОЙ ЗАНЯТОСТИ СТУДЕНТОВ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5B4497-C8F6-4974-8430-793876B7B596}"/>
              </a:ext>
            </a:extLst>
          </p:cNvPr>
          <p:cNvSpPr/>
          <p:nvPr/>
        </p:nvSpPr>
        <p:spPr>
          <a:xfrm>
            <a:off x="368987" y="2943193"/>
            <a:ext cx="629851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внедрению </a:t>
            </a:r>
          </a:p>
          <a:p>
            <a:pPr marL="342900" indent="-342900">
              <a:spcAft>
                <a:spcPts val="10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Описание кейсов университетов</a:t>
            </a:r>
          </a:p>
          <a:p>
            <a:pPr marL="342900" indent="-342900">
              <a:spcAft>
                <a:spcPts val="10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Примеры бизнес-процессов по организации внеучебной занятости студентов</a:t>
            </a:r>
          </a:p>
          <a:p>
            <a:pPr marL="342900" indent="-342900">
              <a:spcAft>
                <a:spcPts val="10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методической и правовой поддержки по вопросам </a:t>
            </a:r>
          </a:p>
          <a:p>
            <a:pPr marL="342900" indent="-342900">
              <a:spcAft>
                <a:spcPts val="1000"/>
              </a:spcAft>
              <a:buClr>
                <a:srgbClr val="00B0F0"/>
              </a:buClr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D4280E-D228-6248-A2C9-B6FD725943DC}"/>
              </a:ext>
            </a:extLst>
          </p:cNvPr>
          <p:cNvSpPr/>
          <p:nvPr/>
        </p:nvSpPr>
        <p:spPr>
          <a:xfrm>
            <a:off x="352037" y="1286103"/>
            <a:ext cx="8432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Что получит система образования?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62D4B2-14FB-4EA1-83EC-9E373A1D4DC7}"/>
              </a:ext>
            </a:extLst>
          </p:cNvPr>
          <p:cNvSpPr/>
          <p:nvPr/>
        </p:nvSpPr>
        <p:spPr>
          <a:xfrm>
            <a:off x="3235817" y="5889814"/>
            <a:ext cx="455509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www.keep-learning.globaluni.ru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810BC065-E807-475D-A745-C3D7E725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5780" y="6199906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1DC4DD-F2EA-4940-9EAB-A7EE02D69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85"/>
          <a:stretch/>
        </p:blipFill>
        <p:spPr>
          <a:xfrm>
            <a:off x="10626136" y="6119204"/>
            <a:ext cx="731843" cy="6678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C6546F-0BF4-4B1C-949F-B8A530FB2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116" y="6176061"/>
            <a:ext cx="525700" cy="55408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CAD873-928F-4EDA-A172-EADE4C3F6610}"/>
              </a:ext>
            </a:extLst>
          </p:cNvPr>
          <p:cNvSpPr/>
          <p:nvPr/>
        </p:nvSpPr>
        <p:spPr>
          <a:xfrm>
            <a:off x="391646" y="240342"/>
            <a:ext cx="843251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 1. 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Быстрая реакция </a:t>
            </a:r>
            <a:b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ситуацию с пандемией</a:t>
            </a:r>
          </a:p>
        </p:txBody>
      </p:sp>
    </p:spTree>
    <p:extLst>
      <p:ext uri="{BB962C8B-B14F-4D97-AF65-F5344CB8AC3E}">
        <p14:creationId xmlns:p14="http://schemas.microsoft.com/office/powerpoint/2010/main" val="300080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F35B41-AA00-4BEB-AA15-4BB3E9916FCF}"/>
              </a:ext>
            </a:extLst>
          </p:cNvPr>
          <p:cNvSpPr/>
          <p:nvPr/>
        </p:nvSpPr>
        <p:spPr>
          <a:xfrm>
            <a:off x="0" y="857161"/>
            <a:ext cx="12192000" cy="1058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93EDA3-9CF3-4FD5-B8C0-41BE952F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523" y="4682448"/>
            <a:ext cx="898667" cy="898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0ED07B-7FE1-4F64-8302-97CC094AB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105" y="4942169"/>
            <a:ext cx="1134829" cy="85112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B0D34E-D405-4767-85C0-0C429D09DC71}"/>
              </a:ext>
            </a:extLst>
          </p:cNvPr>
          <p:cNvSpPr/>
          <p:nvPr/>
        </p:nvSpPr>
        <p:spPr>
          <a:xfrm>
            <a:off x="0" y="892010"/>
            <a:ext cx="1219199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Система верификации компетенций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6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ПЛАТФОРМЕННОЕ РЕШЕНИЕ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CDAA4B-1869-4BFE-B2A3-C56739D42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471" y="5873544"/>
            <a:ext cx="1467773" cy="5305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E3B3E8-62FE-4FFC-8B83-F085732A3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217" y="3582899"/>
            <a:ext cx="1428564" cy="5738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FDE41C-5A26-40BD-9151-AA61CE96D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624" y="4389120"/>
            <a:ext cx="1019294" cy="58665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0201B5F-99EE-4B9E-B6F8-7DB0BE8BA677}"/>
              </a:ext>
            </a:extLst>
          </p:cNvPr>
          <p:cNvSpPr/>
          <p:nvPr/>
        </p:nvSpPr>
        <p:spPr>
          <a:xfrm>
            <a:off x="1652856" y="2131409"/>
            <a:ext cx="3697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агрегатор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возможностей временной занятости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FC29097-3C91-44F9-9BAC-58D11EAC0039}"/>
              </a:ext>
            </a:extLst>
          </p:cNvPr>
          <p:cNvSpPr/>
          <p:nvPr/>
        </p:nvSpPr>
        <p:spPr>
          <a:xfrm>
            <a:off x="7602911" y="3302544"/>
            <a:ext cx="552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72B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2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101CF022-68BF-47C9-A0F8-B7148351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800" y="3350671"/>
            <a:ext cx="824481" cy="9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E2BB0D-A047-45F6-9533-719CB25EC67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7" y="2247095"/>
            <a:ext cx="902586" cy="191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247763-E288-4B8D-BEAE-D3118AE6EF5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55" y="1056198"/>
            <a:ext cx="1003146" cy="214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D2DF0D-BF2B-46C8-83B8-33D4CB44E40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6" y="4395265"/>
            <a:ext cx="894050" cy="1914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D47D8C-7272-4C9E-A7A9-5BE603735833}"/>
              </a:ext>
            </a:extLst>
          </p:cNvPr>
          <p:cNvSpPr/>
          <p:nvPr/>
        </p:nvSpPr>
        <p:spPr>
          <a:xfrm>
            <a:off x="6572853" y="2131409"/>
            <a:ext cx="2919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Экосистема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промышленных партнеров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F1AEA4A-AC04-4771-A913-F39049759E0F}"/>
              </a:ext>
            </a:extLst>
          </p:cNvPr>
          <p:cNvSpPr/>
          <p:nvPr/>
        </p:nvSpPr>
        <p:spPr>
          <a:xfrm>
            <a:off x="1652856" y="3185011"/>
            <a:ext cx="4104153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оказываемых услуг работодателем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студентом удовлетворенности оплатой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уровня интереса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Коррекция индивидуальной образовательной программы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Геймификация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цифрового следа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формирование портфолио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5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7DE2A2EF-5B28-4005-AD2B-B4DACD27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84751" y="6119205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E86AF37-817B-4A11-8B7B-9388429176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7885"/>
          <a:stretch/>
        </p:blipFill>
        <p:spPr>
          <a:xfrm>
            <a:off x="13645107" y="6038503"/>
            <a:ext cx="731843" cy="6678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3EB12DD-CCE5-4A64-BEEE-9D7E30F5B1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98087" y="6095360"/>
            <a:ext cx="525700" cy="55408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4E00A97-FD61-40AC-9C63-6055AA01C165}"/>
              </a:ext>
            </a:extLst>
          </p:cNvPr>
          <p:cNvSpPr/>
          <p:nvPr/>
        </p:nvSpPr>
        <p:spPr>
          <a:xfrm>
            <a:off x="391647" y="240342"/>
            <a:ext cx="76347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 2. П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осле пандемии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A9D96-F358-46A9-A4C9-CC8C50E6F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5092" y="5350216"/>
            <a:ext cx="2014052" cy="6726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2F24E-C6AB-4927-964D-FFA0849653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41927" y="3846273"/>
            <a:ext cx="1447222" cy="7115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C40310-F630-45EE-B5BB-40BE8AA63D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13770" y="3301477"/>
            <a:ext cx="1150758" cy="789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5DC634-B609-46E1-9985-1AE8A430CB7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3417" b="28802"/>
          <a:stretch/>
        </p:blipFill>
        <p:spPr>
          <a:xfrm>
            <a:off x="9031759" y="2853475"/>
            <a:ext cx="1296164" cy="6160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5554B4-C705-412A-AF10-FBF2344BE91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1458" t="36225" r="19537" b="39725"/>
          <a:stretch/>
        </p:blipFill>
        <p:spPr>
          <a:xfrm>
            <a:off x="9582478" y="5964203"/>
            <a:ext cx="2062583" cy="4604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4124D3-70DC-495E-A931-77E1A79312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47994" y="4786885"/>
            <a:ext cx="1159859" cy="392419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FC46775-3481-4F83-8D53-FC326B2FD875}"/>
              </a:ext>
            </a:extLst>
          </p:cNvPr>
          <p:cNvCxnSpPr>
            <a:cxnSpLocks/>
          </p:cNvCxnSpPr>
          <p:nvPr/>
        </p:nvCxnSpPr>
        <p:spPr>
          <a:xfrm>
            <a:off x="5907314" y="1915832"/>
            <a:ext cx="0" cy="4942168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CE29796C-7209-4FF6-AC1D-22133EC64EEC}"/>
              </a:ext>
            </a:extLst>
          </p:cNvPr>
          <p:cNvSpPr/>
          <p:nvPr/>
        </p:nvSpPr>
        <p:spPr>
          <a:xfrm>
            <a:off x="3529467" y="2031780"/>
            <a:ext cx="4622254" cy="3634079"/>
          </a:xfrm>
          <a:prstGeom prst="triangle">
            <a:avLst/>
          </a:prstGeom>
          <a:noFill/>
          <a:ln w="190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===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7F80A1-8459-4AE1-8C87-4DC25B60D2D2}"/>
              </a:ext>
            </a:extLst>
          </p:cNvPr>
          <p:cNvSpPr/>
          <p:nvPr/>
        </p:nvSpPr>
        <p:spPr>
          <a:xfrm>
            <a:off x="8394342" y="3763571"/>
            <a:ext cx="2840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Цифровое портфолио студентов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траектории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A63331-CCC7-4679-A993-B7CF520B29D3}"/>
              </a:ext>
            </a:extLst>
          </p:cNvPr>
          <p:cNvSpPr/>
          <p:nvPr/>
        </p:nvSpPr>
        <p:spPr>
          <a:xfrm>
            <a:off x="4125148" y="626287"/>
            <a:ext cx="34429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3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Заработок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 обучению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1CCC05-9A16-443F-B490-08CB2F462E5B}"/>
              </a:ext>
            </a:extLst>
          </p:cNvPr>
          <p:cNvSpPr/>
          <p:nvPr/>
        </p:nvSpPr>
        <p:spPr>
          <a:xfrm>
            <a:off x="702688" y="3763571"/>
            <a:ext cx="31829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Недорогой работник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Мотивированный сотрудник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Подготовленный специалист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9DBC37-B70B-418A-9934-0CDF655A9BBB}"/>
              </a:ext>
            </a:extLst>
          </p:cNvPr>
          <p:cNvSpPr/>
          <p:nvPr/>
        </p:nvSpPr>
        <p:spPr>
          <a:xfrm>
            <a:off x="4549692" y="4024251"/>
            <a:ext cx="253638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Управляемый вход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рынок труда 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EAA302E-56FF-4F95-8169-50B01DA6DC77}"/>
              </a:ext>
            </a:extLst>
          </p:cNvPr>
          <p:cNvCxnSpPr>
            <a:cxnSpLocks/>
          </p:cNvCxnSpPr>
          <p:nvPr/>
        </p:nvCxnSpPr>
        <p:spPr>
          <a:xfrm flipH="1">
            <a:off x="3715008" y="3263633"/>
            <a:ext cx="755524" cy="1173991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4F8B31C-85BB-4D54-9235-756180DAB6B2}"/>
              </a:ext>
            </a:extLst>
          </p:cNvPr>
          <p:cNvCxnSpPr>
            <a:cxnSpLocks/>
          </p:cNvCxnSpPr>
          <p:nvPr/>
        </p:nvCxnSpPr>
        <p:spPr>
          <a:xfrm>
            <a:off x="7139500" y="3263633"/>
            <a:ext cx="736228" cy="1121815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06D507D-30A3-4E38-8DA1-67892D544DCD}"/>
              </a:ext>
            </a:extLst>
          </p:cNvPr>
          <p:cNvCxnSpPr>
            <a:cxnSpLocks/>
          </p:cNvCxnSpPr>
          <p:nvPr/>
        </p:nvCxnSpPr>
        <p:spPr>
          <a:xfrm>
            <a:off x="4949472" y="5966804"/>
            <a:ext cx="1678913" cy="0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EE1B3D0-5DEF-40DC-98A6-820F68D36399}"/>
              </a:ext>
            </a:extLst>
          </p:cNvPr>
          <p:cNvCxnSpPr>
            <a:cxnSpLocks/>
          </p:cNvCxnSpPr>
          <p:nvPr/>
        </p:nvCxnSpPr>
        <p:spPr>
          <a:xfrm flipH="1">
            <a:off x="4949471" y="6119204"/>
            <a:ext cx="1678914" cy="0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F015B09-1296-409B-859F-D1BB4ABB39F1}"/>
              </a:ext>
            </a:extLst>
          </p:cNvPr>
          <p:cNvCxnSpPr>
            <a:cxnSpLocks/>
          </p:cNvCxnSpPr>
          <p:nvPr/>
        </p:nvCxnSpPr>
        <p:spPr>
          <a:xfrm flipV="1">
            <a:off x="3921416" y="3263633"/>
            <a:ext cx="761355" cy="1210197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8CDBDF79-A1C8-43B4-A365-0E0AAEDA0B1D}"/>
              </a:ext>
            </a:extLst>
          </p:cNvPr>
          <p:cNvCxnSpPr>
            <a:cxnSpLocks/>
          </p:cNvCxnSpPr>
          <p:nvPr/>
        </p:nvCxnSpPr>
        <p:spPr>
          <a:xfrm flipH="1" flipV="1">
            <a:off x="6944391" y="3263633"/>
            <a:ext cx="728743" cy="1070539"/>
          </a:xfrm>
          <a:prstGeom prst="straightConnector1">
            <a:avLst/>
          </a:prstGeom>
          <a:ln w="19050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1B12E6D9-C827-44C1-86DD-4FAE93F6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5780" y="6199906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4AF539-12F9-47B9-AC49-BA14802CC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885"/>
          <a:stretch/>
        </p:blipFill>
        <p:spPr>
          <a:xfrm>
            <a:off x="10626136" y="6119204"/>
            <a:ext cx="731843" cy="6678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352EAB1-1629-4057-9496-04E07287B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116" y="6176061"/>
            <a:ext cx="525700" cy="55408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EFDF077-AEDA-4150-BC51-4F27F22D3056}"/>
              </a:ext>
            </a:extLst>
          </p:cNvPr>
          <p:cNvSpPr/>
          <p:nvPr/>
        </p:nvSpPr>
        <p:spPr>
          <a:xfrm>
            <a:off x="391647" y="240342"/>
            <a:ext cx="3442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 2. </a:t>
            </a:r>
            <a:b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осле пандемии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B39193E-F4FF-478E-8C15-74CACF19B4E7}"/>
              </a:ext>
            </a:extLst>
          </p:cNvPr>
          <p:cNvGrpSpPr/>
          <p:nvPr/>
        </p:nvGrpSpPr>
        <p:grpSpPr>
          <a:xfrm>
            <a:off x="8442288" y="196054"/>
            <a:ext cx="3733502" cy="3187286"/>
            <a:chOff x="8442288" y="196054"/>
            <a:chExt cx="3733502" cy="318728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BE8D1BD-983F-4668-833A-B0AEB4ACF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200" r="19048"/>
            <a:stretch/>
          </p:blipFill>
          <p:spPr>
            <a:xfrm>
              <a:off x="10133466" y="196054"/>
              <a:ext cx="2042324" cy="3187286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7BFB5D8-9774-4ED8-8430-E7BB9ABF5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10" r="30573"/>
            <a:stretch/>
          </p:blipFill>
          <p:spPr>
            <a:xfrm>
              <a:off x="8442288" y="196054"/>
              <a:ext cx="3187286" cy="3187286"/>
            </a:xfrm>
            <a:prstGeom prst="ellipse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3B8DD1B-31A6-4022-9B4B-C699DA8C754F}"/>
              </a:ext>
            </a:extLst>
          </p:cNvPr>
          <p:cNvGrpSpPr/>
          <p:nvPr/>
        </p:nvGrpSpPr>
        <p:grpSpPr>
          <a:xfrm>
            <a:off x="16210" y="1748652"/>
            <a:ext cx="3222690" cy="1781948"/>
            <a:chOff x="16210" y="1647052"/>
            <a:chExt cx="3222690" cy="17819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0A86E32-E828-4681-9B78-C12941522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646" r="15223" b="21113"/>
            <a:stretch/>
          </p:blipFill>
          <p:spPr>
            <a:xfrm flipH="1">
              <a:off x="16210" y="1647052"/>
              <a:ext cx="2334481" cy="178194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8A1585E-C609-4BAF-B19E-48F2FB3DB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27" t="58" r="51164" b="21170"/>
            <a:stretch/>
          </p:blipFill>
          <p:spPr>
            <a:xfrm flipH="1">
              <a:off x="1459539" y="1648346"/>
              <a:ext cx="1779361" cy="177936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16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5D627-7007-44D4-BD66-356DD41A9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4" t="25543" r="6999" b="16153"/>
          <a:stretch/>
        </p:blipFill>
        <p:spPr>
          <a:xfrm>
            <a:off x="457199" y="477020"/>
            <a:ext cx="5837630" cy="1949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77112-D559-C449-A43E-64A516159409}"/>
              </a:ext>
            </a:extLst>
          </p:cNvPr>
          <p:cNvSpPr txBox="1"/>
          <p:nvPr/>
        </p:nvSpPr>
        <p:spPr>
          <a:xfrm>
            <a:off x="605000" y="2869399"/>
            <a:ext cx="2684113" cy="36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Организаторы: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579150B-D422-3248-AAB4-F8995AA0D004}"/>
              </a:ext>
            </a:extLst>
          </p:cNvPr>
          <p:cNvGrpSpPr/>
          <p:nvPr userDrawn="1"/>
        </p:nvGrpSpPr>
        <p:grpSpPr>
          <a:xfrm>
            <a:off x="735670" y="3462814"/>
            <a:ext cx="881635" cy="421836"/>
            <a:chOff x="350890" y="4918788"/>
            <a:chExt cx="1361679" cy="651523"/>
          </a:xfrm>
        </p:grpSpPr>
        <p:sp>
          <p:nvSpPr>
            <p:cNvPr id="10" name="Арка 9">
              <a:extLst>
                <a:ext uri="{FF2B5EF4-FFF2-40B4-BE49-F238E27FC236}">
                  <a16:creationId xmlns:a16="http://schemas.microsoft.com/office/drawing/2014/main" id="{2CB3E62D-F705-8842-AB35-3295726A5BF3}"/>
                </a:ext>
              </a:extLst>
            </p:cNvPr>
            <p:cNvSpPr/>
            <p:nvPr/>
          </p:nvSpPr>
          <p:spPr>
            <a:xfrm rot="16368980">
              <a:off x="419219" y="4921484"/>
              <a:ext cx="648828" cy="648826"/>
            </a:xfrm>
            <a:prstGeom prst="blockArc">
              <a:avLst>
                <a:gd name="adj1" fmla="val 6103454"/>
                <a:gd name="adj2" fmla="val 1465094"/>
                <a:gd name="adj3" fmla="val 14515"/>
              </a:avLst>
            </a:prstGeom>
            <a:solidFill>
              <a:srgbClr val="00B0F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1D344ED3-A46C-1E4C-8CAA-8F48276DA173}"/>
                </a:ext>
              </a:extLst>
            </p:cNvPr>
            <p:cNvSpPr/>
            <p:nvPr/>
          </p:nvSpPr>
          <p:spPr>
            <a:xfrm rot="16023984">
              <a:off x="350889" y="5187239"/>
              <a:ext cx="338557" cy="338556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1EE5265B-A596-4049-8AAC-5C7CFFA49E05}"/>
                </a:ext>
              </a:extLst>
            </p:cNvPr>
            <p:cNvSpPr/>
            <p:nvPr/>
          </p:nvSpPr>
          <p:spPr>
            <a:xfrm rot="5223984">
              <a:off x="1374013" y="4962264"/>
              <a:ext cx="338556" cy="338556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F17A606-F9AD-5F47-B096-58C9F11725FD}"/>
                </a:ext>
              </a:extLst>
            </p:cNvPr>
            <p:cNvSpPr/>
            <p:nvPr userDrawn="1"/>
          </p:nvSpPr>
          <p:spPr>
            <a:xfrm rot="5223984">
              <a:off x="965667" y="5270298"/>
              <a:ext cx="94534" cy="94533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Арка 16">
              <a:extLst>
                <a:ext uri="{FF2B5EF4-FFF2-40B4-BE49-F238E27FC236}">
                  <a16:creationId xmlns:a16="http://schemas.microsoft.com/office/drawing/2014/main" id="{21F771AF-FFB1-504B-A5F3-CF0AFB3E9AB2}"/>
                </a:ext>
              </a:extLst>
            </p:cNvPr>
            <p:cNvSpPr/>
            <p:nvPr userDrawn="1"/>
          </p:nvSpPr>
          <p:spPr>
            <a:xfrm rot="5597455">
              <a:off x="991819" y="4918789"/>
              <a:ext cx="648828" cy="648826"/>
            </a:xfrm>
            <a:prstGeom prst="blockArc">
              <a:avLst>
                <a:gd name="adj1" fmla="val 6103454"/>
                <a:gd name="adj2" fmla="val 1433393"/>
                <a:gd name="adj3" fmla="val 14561"/>
              </a:avLst>
            </a:prstGeom>
            <a:solidFill>
              <a:srgbClr val="00B0F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5B74F0-A2EA-134E-B7D6-77347429E205}"/>
                </a:ext>
              </a:extLst>
            </p:cNvPr>
            <p:cNvSpPr/>
            <p:nvPr userDrawn="1"/>
          </p:nvSpPr>
          <p:spPr>
            <a:xfrm rot="5223984">
              <a:off x="821063" y="4950639"/>
              <a:ext cx="94534" cy="94533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B8AE67EA-BEA0-8D4B-9BEF-2E3FD5D3AFD4}"/>
                </a:ext>
              </a:extLst>
            </p:cNvPr>
            <p:cNvSpPr/>
            <p:nvPr userDrawn="1"/>
          </p:nvSpPr>
          <p:spPr>
            <a:xfrm rot="5223984">
              <a:off x="1002158" y="5121825"/>
              <a:ext cx="94534" cy="94533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6D3243E-A53E-2C40-B447-E1ACF3CAC25F}"/>
                </a:ext>
              </a:extLst>
            </p:cNvPr>
            <p:cNvSpPr/>
            <p:nvPr userDrawn="1"/>
          </p:nvSpPr>
          <p:spPr>
            <a:xfrm rot="5223984">
              <a:off x="1144740" y="5442990"/>
              <a:ext cx="94534" cy="94533"/>
            </a:xfrm>
            <a:prstGeom prst="ellipse">
              <a:avLst/>
            </a:prstGeom>
            <a:solidFill>
              <a:srgbClr val="00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357607-15A0-F64F-8F6B-3308F216BEA1}"/>
              </a:ext>
            </a:extLst>
          </p:cNvPr>
          <p:cNvSpPr txBox="1"/>
          <p:nvPr userDrawn="1"/>
        </p:nvSpPr>
        <p:spPr>
          <a:xfrm>
            <a:off x="1905580" y="3396502"/>
            <a:ext cx="145104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Ассоциация</a:t>
            </a:r>
          </a:p>
          <a:p>
            <a:pPr>
              <a:lnSpc>
                <a:spcPts val="1300"/>
              </a:lnSpc>
            </a:pPr>
            <a:r>
              <a:rPr lang="ru-RU" sz="11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Глобальные</a:t>
            </a:r>
            <a:endParaRPr lang="ru-RU" sz="1100" b="1" baseline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100" b="1" baseline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университеты</a:t>
            </a:r>
            <a:endParaRPr lang="ru-RU" sz="11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0D397-BDDE-E247-9414-573C2736B4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27" b="16336"/>
          <a:stretch/>
        </p:blipFill>
        <p:spPr>
          <a:xfrm>
            <a:off x="605000" y="4157019"/>
            <a:ext cx="1254640" cy="8385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B9934F-AB7D-EA4D-A37E-B5A6EDEA2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02" t="2053" r="18046" b="51436"/>
          <a:stretch/>
        </p:blipFill>
        <p:spPr>
          <a:xfrm>
            <a:off x="659882" y="4961164"/>
            <a:ext cx="1254640" cy="1015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A12FFE-FC9A-C04B-8630-CB96EF056448}"/>
              </a:ext>
            </a:extLst>
          </p:cNvPr>
          <p:cNvSpPr txBox="1"/>
          <p:nvPr/>
        </p:nvSpPr>
        <p:spPr>
          <a:xfrm>
            <a:off x="1920353" y="4253504"/>
            <a:ext cx="1734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ЭАЦ</a:t>
            </a:r>
            <a:r>
              <a:rPr lang="ru-RU" sz="11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«Научно-Образовательная политика»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C2EA5-60EB-874B-B304-0C9F5001C73C}"/>
              </a:ext>
            </a:extLst>
          </p:cNvPr>
          <p:cNvSpPr/>
          <p:nvPr/>
        </p:nvSpPr>
        <p:spPr>
          <a:xfrm>
            <a:off x="1920353" y="5230988"/>
            <a:ext cx="13661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Институт образования </a:t>
            </a:r>
            <a:r>
              <a:rPr lang="ru-RU" sz="11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НИУ ВШЭ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0919F9-6721-F943-98EE-FF7042CC3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877" y="2675729"/>
            <a:ext cx="7057151" cy="17439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spcBef>
                <a:spcPct val="0"/>
              </a:spcBef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4000" dirty="0">
                <a:solidFill>
                  <a:srgbClr val="C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ru-RU" sz="4000" dirty="0">
                <a:solidFill>
                  <a:srgbClr val="0072B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«Учеба и работа студентов: </a:t>
            </a:r>
          </a:p>
          <a:p>
            <a:pPr algn="l">
              <a:spcBef>
                <a:spcPct val="0"/>
              </a:spcBef>
            </a:pPr>
            <a:r>
              <a:rPr lang="ru-RU" sz="4000" dirty="0">
                <a:solidFill>
                  <a:srgbClr val="0072B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совмещать?» </a:t>
            </a:r>
            <a:endParaRPr lang="ru-RU" sz="4000" dirty="0">
              <a:solidFill>
                <a:srgbClr val="0072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0A9A9-74E8-6841-93DF-BCEC73262E4C}"/>
              </a:ext>
            </a:extLst>
          </p:cNvPr>
          <p:cNvSpPr txBox="1"/>
          <p:nvPr/>
        </p:nvSpPr>
        <p:spPr>
          <a:xfrm>
            <a:off x="4629877" y="4601694"/>
            <a:ext cx="5139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Трансляция </a:t>
            </a:r>
          </a:p>
          <a:p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апреля в 12:00 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MSK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доступна на сайте:</a:t>
            </a:r>
            <a:endParaRPr 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keep-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learning.globaluni.ru</a:t>
            </a:r>
            <a:endParaRPr lang="ru-RU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Картинки по запросу логотип тгу">
            <a:extLst>
              <a:ext uri="{FF2B5EF4-FFF2-40B4-BE49-F238E27FC236}">
                <a16:creationId xmlns:a16="http://schemas.microsoft.com/office/drawing/2014/main" id="{E9D540D7-496A-4D6E-B143-D1712DE3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65780" y="6199906"/>
            <a:ext cx="442496" cy="5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5FA35D8-5454-4FAE-98B1-94BADDCF30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7885"/>
          <a:stretch/>
        </p:blipFill>
        <p:spPr>
          <a:xfrm>
            <a:off x="10626136" y="6119204"/>
            <a:ext cx="731843" cy="66780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2CE726-1B47-47B1-A05C-ADD739BBF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116" y="6176061"/>
            <a:ext cx="525700" cy="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7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